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24" r:id="rId4"/>
    <p:sldId id="279" r:id="rId5"/>
    <p:sldId id="325" r:id="rId6"/>
    <p:sldId id="290" r:id="rId7"/>
    <p:sldId id="276" r:id="rId8"/>
    <p:sldId id="289" r:id="rId9"/>
    <p:sldId id="291" r:id="rId10"/>
    <p:sldId id="261" r:id="rId11"/>
    <p:sldId id="326" r:id="rId12"/>
    <p:sldId id="327" r:id="rId13"/>
    <p:sldId id="262" r:id="rId14"/>
    <p:sldId id="263" r:id="rId15"/>
    <p:sldId id="293" r:id="rId16"/>
    <p:sldId id="296" r:id="rId17"/>
    <p:sldId id="301" r:id="rId18"/>
    <p:sldId id="302" r:id="rId19"/>
    <p:sldId id="2147475429" r:id="rId20"/>
    <p:sldId id="2147475430" r:id="rId21"/>
    <p:sldId id="306" r:id="rId22"/>
    <p:sldId id="303" r:id="rId23"/>
    <p:sldId id="277" r:id="rId24"/>
    <p:sldId id="323" r:id="rId25"/>
    <p:sldId id="265" r:id="rId26"/>
    <p:sldId id="266" r:id="rId27"/>
    <p:sldId id="270" r:id="rId28"/>
    <p:sldId id="2147475432" r:id="rId29"/>
    <p:sldId id="2147475433" r:id="rId30"/>
    <p:sldId id="273" r:id="rId31"/>
    <p:sldId id="283" r:id="rId32"/>
    <p:sldId id="268" r:id="rId33"/>
    <p:sldId id="300" r:id="rId34"/>
    <p:sldId id="285" r:id="rId35"/>
    <p:sldId id="2147475434" r:id="rId36"/>
    <p:sldId id="2147475435" r:id="rId37"/>
    <p:sldId id="214747543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9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17AA-BED1-4A15-AE46-56D41B3E9CAB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55A6-CC0F-4427-AC6D-D9730F229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5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3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D944-52B1-4600-A9AC-BF2D5AEBB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D944-52B1-4600-A9AC-BF2D5AEBB3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8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57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90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19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5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6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9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87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D944-52B1-4600-A9AC-BF2D5AEBB3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8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10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25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39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93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64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61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126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72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5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55A6-CC0F-4427-AC6D-D9730F2299B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7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D944-52B1-4600-A9AC-BF2D5AEBB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5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70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1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79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5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4D944-52B1-4600-A9AC-BF2D5AEBB3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4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ENCENELEC/" TargetMode="External"/><Relationship Id="rId3" Type="http://schemas.openxmlformats.org/officeDocument/2006/relationships/hyperlink" Target="https://twitter.com/Standards4E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cencenelec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cen-and-cenelec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hyperlink" Target="http://www.youtube.com/@CENCENELEC" TargetMode="External"/><Relationship Id="rId4" Type="http://schemas.openxmlformats.org/officeDocument/2006/relationships/hyperlink" Target="https://twitter.com/standards4EU" TargetMode="Externa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94418"/>
            <a:ext cx="12192000" cy="288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695" y="4560712"/>
            <a:ext cx="10165976" cy="102316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083" y="5693865"/>
            <a:ext cx="10165976" cy="82761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 of presenter, function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7277" y="4016849"/>
            <a:ext cx="101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GB" b="1" dirty="0">
                <a:solidFill>
                  <a:schemeClr val="tx2"/>
                </a:solidFill>
              </a:rPr>
              <a:t>European</a:t>
            </a:r>
            <a:r>
              <a:rPr lang="en-GB" b="1" baseline="0" dirty="0">
                <a:solidFill>
                  <a:schemeClr val="tx2"/>
                </a:solidFill>
              </a:rPr>
              <a:t> Standardization Organizations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23" y="372341"/>
            <a:ext cx="4547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1243955"/>
            <a:ext cx="11607550" cy="4933008"/>
          </a:xfrm>
        </p:spPr>
        <p:txBody>
          <a:bodyPr/>
          <a:lstStyle>
            <a:lvl1pPr marL="446088" indent="-446088">
              <a:buFont typeface="Wingdings 3" panose="05040102010807070707" pitchFamily="18" charset="2"/>
              <a:buChar char="u"/>
              <a:defRPr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>
              <a:buFont typeface="Wingdings 3" panose="05040102010807070707" pitchFamily="18" charset="2"/>
              <a:buChar char="u"/>
              <a:defRPr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>
              <a:buFont typeface="Wingdings 3" panose="05040102010807070707" pitchFamily="18" charset="2"/>
              <a:buChar char="u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1816FAD-DD62-46B7-A333-4EB7DCA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24B5184-DA75-4D0E-BAED-F642597F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6A7D-C8EF-41D4-8009-11D4DC6756B8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2C5C619-01A2-471A-8298-79E0114A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89A345-8634-4AF2-B3EC-857F298C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4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AE4AF-1979-4B7C-A26A-9B588FCC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1613-4090-4FB1-B8E6-3E409762A783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DD464-8601-473B-89FF-4ACB5658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2E8BC-9ED7-4DC5-A5F9-7B2F3DCB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84" y="1245600"/>
            <a:ext cx="5670000" cy="494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9508" y="1245600"/>
            <a:ext cx="5781125" cy="494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C02921-4630-4E9D-96A5-C84AD848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711F-7F46-46F2-8767-8397650C7380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BCF628-9AA2-4B29-9EF1-76F54A45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45CEF2-05C0-470F-818B-5440013F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724" y="1681163"/>
            <a:ext cx="567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076" y="2505075"/>
            <a:ext cx="5670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681163"/>
            <a:ext cx="5668435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8" y="2505075"/>
            <a:ext cx="566843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114B3D2-23DA-4183-B829-22BE1EA9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78299DC-D91C-4020-899C-3F83CEBE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0096-DF1C-4D10-9A3E-5F9A30B16AC2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B60A4C5-9D1C-44EB-8472-AB24FC3D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909C746-D36C-4396-90F4-331A9518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94DE5F-696F-4E7E-9880-066C3411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530-6F0D-401C-9732-BAB0F53B177E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5676F2-6A4C-490B-9BB3-895BA133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34A6BF-A55D-4AF4-ACED-837ACBC6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58A66-E104-47E6-8FD6-020E8824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B6FB-413D-401F-BAD8-AD9F9544161B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24BF-030F-47DE-B749-2C4DCA7B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2058-33B6-4EFC-8CDC-B85D0436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5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544" y="2057400"/>
            <a:ext cx="662809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695598B-B9B2-4DEA-8004-D20BC92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A588-5317-46BC-9822-C0C73AB4AB0A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E901872-15D0-49BE-B2B2-0D02D67F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801E3D-F41A-4F6F-9135-1A3B7969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79878"/>
            <a:ext cx="12192000" cy="1600200"/>
          </a:xfrm>
          <a:solidFill>
            <a:srgbClr val="004377"/>
          </a:solidFill>
        </p:spPr>
        <p:txBody>
          <a:bodyPr anchor="ctr">
            <a:normAutofit/>
          </a:bodyPr>
          <a:lstStyle>
            <a:lvl1pPr marL="808038" indent="0">
              <a:defRPr sz="3600">
                <a:solidFill>
                  <a:schemeClr val="bg1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en-US" dirty="0"/>
              <a:t>Click to edit Master “Thank you” message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88" y="3239911"/>
            <a:ext cx="2275873" cy="179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204178"/>
            <a:ext cx="8167052" cy="92230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name of presenter</a:t>
            </a:r>
          </a:p>
          <a:p>
            <a:pPr lvl="0"/>
            <a:r>
              <a:rPr lang="en-US" dirty="0"/>
              <a:t>Email </a:t>
            </a:r>
          </a:p>
          <a:p>
            <a:pPr lvl="0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CBBA7-E5BD-C964-36B3-F3AAD641F65A}"/>
              </a:ext>
            </a:extLst>
          </p:cNvPr>
          <p:cNvGrpSpPr/>
          <p:nvPr userDrawn="1"/>
        </p:nvGrpSpPr>
        <p:grpSpPr>
          <a:xfrm>
            <a:off x="8228472" y="3419074"/>
            <a:ext cx="2772596" cy="1785104"/>
            <a:chOff x="8228472" y="3419074"/>
            <a:chExt cx="2772596" cy="1785104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228472" y="3419074"/>
              <a:ext cx="277165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hlinkClick r:id="rId2"/>
                </a:rPr>
                <a:t>www.cencenelec.eu</a:t>
              </a:r>
              <a:r>
                <a:rPr lang="en-GB" sz="2000" dirty="0"/>
                <a:t>  </a:t>
              </a:r>
            </a:p>
            <a:p>
              <a:endParaRPr lang="en-GB" dirty="0"/>
            </a:p>
            <a:p>
              <a:r>
                <a:rPr lang="en-GB" dirty="0"/>
                <a:t>Follow us: </a:t>
              </a:r>
            </a:p>
            <a:p>
              <a:endParaRPr lang="en-GB" dirty="0"/>
            </a:p>
            <a:p>
              <a:r>
                <a:rPr lang="en-GB" dirty="0"/>
                <a:t>Tag us </a:t>
              </a:r>
              <a:r>
                <a:rPr lang="en-GB" dirty="0">
                  <a:hlinkClick r:id="rId3"/>
                </a:rPr>
                <a:t>@Standards4EU</a:t>
              </a:r>
              <a:endParaRPr lang="en-GB" dirty="0"/>
            </a:p>
            <a:p>
              <a:endParaRPr lang="en-GB" dirty="0"/>
            </a:p>
          </p:txBody>
        </p:sp>
        <p:pic>
          <p:nvPicPr>
            <p:cNvPr id="11" name="Picture 10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91723" y="3931006"/>
              <a:ext cx="432000" cy="432000"/>
            </a:xfrm>
            <a:prstGeom prst="rect">
              <a:avLst/>
            </a:prstGeom>
          </p:spPr>
        </p:pic>
        <p:pic>
          <p:nvPicPr>
            <p:cNvPr id="6" name="Picture 5" descr="A blue circle with white letters on it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438CB609-211B-BFEA-CDD6-6129649CD5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410" y="3964001"/>
              <a:ext cx="367681" cy="367681"/>
            </a:xfrm>
            <a:prstGeom prst="rect">
              <a:avLst/>
            </a:prstGeom>
          </p:spPr>
        </p:pic>
        <p:pic>
          <p:nvPicPr>
            <p:cNvPr id="13" name="Picture 12" descr="A blue circle with a white letter f in it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1D3F7BEB-2ACD-399A-296C-C26DB4A48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472" y="3964002"/>
              <a:ext cx="367680" cy="367680"/>
            </a:xfrm>
            <a:prstGeom prst="rect">
              <a:avLst/>
            </a:prstGeom>
          </p:spPr>
        </p:pic>
        <p:pic>
          <p:nvPicPr>
            <p:cNvPr id="15" name="Picture 14" descr="A red circle with a white play button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0206779E-1113-F2F1-8A6B-E7DBE482ED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448" y="3965760"/>
              <a:ext cx="380620" cy="38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90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58" y="215154"/>
            <a:ext cx="9136318" cy="76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81" y="1246094"/>
            <a:ext cx="11590136" cy="493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7CE67B-9F38-41F9-9289-E1594CDF6433}" type="datetime3">
              <a:rPr lang="en-US" smtClean="0"/>
              <a:t>15 July 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54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Name of presenter / event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0655" y="6356350"/>
            <a:ext cx="80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 preferRelativeResize="0"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76" y="149095"/>
            <a:ext cx="2841924" cy="900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232F35-0293-4B50-B1AA-0ED827E656F7}"/>
              </a:ext>
            </a:extLst>
          </p:cNvPr>
          <p:cNvSpPr txBox="1">
            <a:spLocks/>
          </p:cNvSpPr>
          <p:nvPr userDrawn="1"/>
        </p:nvSpPr>
        <p:spPr>
          <a:xfrm>
            <a:off x="213758" y="6356349"/>
            <a:ext cx="156254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1879600" algn="r"/>
              </a:tabLst>
            </a:pP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© </a:t>
            </a:r>
            <a:r>
              <a:rPr lang="en-GB"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CEN-CENELEC 2025 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970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7675" indent="-447675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 3" panose="05040102010807070707" pitchFamily="18" charset="2"/>
        <a:buChar char="u"/>
        <a:defRPr sz="28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95350" indent="-43815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u"/>
        <a:defRPr sz="2400" kern="1200">
          <a:solidFill>
            <a:srgbClr val="00437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u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blein@cencenelec.e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Results – deep dive: business model innovation &amp; digital maturity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2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0"/>
    </mc:Choice>
    <mc:Fallback xmlns="">
      <p:transition spd="slow" advTm="252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2F5D35-4BD5-3EBF-F116-99409EB0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Membership by revenue &amp; statutes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B90C2-B2F2-8E75-CE9D-B04F0A07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2A787E-C725-9E3F-DEB5-0721F539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241" y="1320827"/>
            <a:ext cx="9019517" cy="4398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87A544-EDF3-FEAD-FEDE-ED778002BFFA}"/>
              </a:ext>
            </a:extLst>
          </p:cNvPr>
          <p:cNvSpPr txBox="1"/>
          <p:nvPr/>
        </p:nvSpPr>
        <p:spPr>
          <a:xfrm>
            <a:off x="3509631" y="5953033"/>
            <a:ext cx="5172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1 to 5 scale defines the ownership structure of the organization, where 1 is completely public, 3 is balanced public-private, and 5 is completely private</a:t>
            </a:r>
          </a:p>
        </p:txBody>
      </p:sp>
    </p:spTree>
    <p:extLst>
      <p:ext uri="{BB962C8B-B14F-4D97-AF65-F5344CB8AC3E}">
        <p14:creationId xmlns:p14="http://schemas.microsoft.com/office/powerpoint/2010/main" val="38187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83"/>
    </mc:Choice>
    <mc:Fallback xmlns="">
      <p:transition spd="slow" advTm="293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EB7099-EDB2-B650-CCC0-69AD336E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deep dive to insights: Membership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AF2A5-8EE0-D2B5-AEE6-9C56E726A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684" y="1245600"/>
            <a:ext cx="6471696" cy="4942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Findings</a:t>
            </a:r>
          </a:p>
          <a:p>
            <a:r>
              <a:rPr lang="en-US" sz="2000" dirty="0"/>
              <a:t>98% response rate</a:t>
            </a:r>
          </a:p>
          <a:p>
            <a:pPr marL="0" indent="0">
              <a:buNone/>
            </a:pPr>
            <a:r>
              <a:rPr lang="en-GB" sz="2000" b="1" dirty="0"/>
              <a:t>Membership</a:t>
            </a:r>
          </a:p>
          <a:p>
            <a:r>
              <a:rPr lang="en-GB" sz="2000" dirty="0"/>
              <a:t>43% of the Membership qualify as micro (4, &lt;10 staff) or small (15, &lt;50) enterprises</a:t>
            </a:r>
          </a:p>
          <a:p>
            <a:r>
              <a:rPr lang="en-US" sz="2000" dirty="0"/>
              <a:t>Less than 40% of the Membership (17) is entirely or primarily </a:t>
            </a:r>
            <a:r>
              <a:rPr lang="en-US" sz="2000" i="1" dirty="0"/>
              <a:t>public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GB" sz="2000" b="1" dirty="0"/>
              <a:t>Revenue</a:t>
            </a:r>
          </a:p>
          <a:p>
            <a:r>
              <a:rPr lang="en-US" sz="2000" dirty="0"/>
              <a:t>70% make less then Eur. 10 Mln. in annual revenue;</a:t>
            </a:r>
          </a:p>
          <a:p>
            <a:r>
              <a:rPr lang="en-US" sz="2000" dirty="0"/>
              <a:t>37% make less then Eur. 2 Mln.</a:t>
            </a:r>
          </a:p>
          <a:p>
            <a:endParaRPr lang="en-GB" sz="2000" b="1" dirty="0"/>
          </a:p>
          <a:p>
            <a:endParaRPr lang="en-GB" sz="20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5E3422-B756-211A-A93F-B35065036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4694" y="1245600"/>
            <a:ext cx="5075939" cy="4942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Insights</a:t>
            </a:r>
          </a:p>
          <a:p>
            <a:r>
              <a:rPr lang="en-US" dirty="0">
                <a:solidFill>
                  <a:schemeClr val="tx2"/>
                </a:solidFill>
              </a:rPr>
              <a:t>Topic lives</a:t>
            </a:r>
          </a:p>
          <a:p>
            <a:r>
              <a:rPr lang="en-US" dirty="0">
                <a:solidFill>
                  <a:schemeClr val="tx2"/>
                </a:solidFill>
              </a:rPr>
              <a:t>Diversity prevails</a:t>
            </a:r>
          </a:p>
          <a:p>
            <a:r>
              <a:rPr lang="en-US" dirty="0">
                <a:solidFill>
                  <a:schemeClr val="tx2"/>
                </a:solidFill>
              </a:rPr>
              <a:t>Capacity and resource constraints = real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… but the majority is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Medium/L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~private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&gt; 2 Mln. Euro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At an association level, the capacity to transform is there.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EE266-443A-9E3F-432E-977F5C43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72"/>
    </mc:Choice>
    <mc:Fallback xmlns="">
      <p:transition spd="slow" advTm="4977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736223-59C3-C53B-4F6B-22A473B9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Business Models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8E901F-DA22-E332-096E-8C8F30FD2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and Connectivity levels</a:t>
            </a:r>
          </a:p>
          <a:p>
            <a:r>
              <a:rPr lang="en-US" dirty="0"/>
              <a:t>Current BMs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3CFAF-3395-6287-9CAC-54BD75AB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4"/>
    </mc:Choice>
    <mc:Fallback xmlns="">
      <p:transition spd="slow" advTm="58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950A8-4028-1157-FE76-665FEF6B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Types of products and services currently offered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15FB-B8B4-A8B2-7A3E-38537713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14F85-0041-80B5-8FB9-1C8A800D7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549" y="1883149"/>
            <a:ext cx="7094843" cy="43307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7078F9-BD54-2739-9353-760195969B52}"/>
              </a:ext>
            </a:extLst>
          </p:cNvPr>
          <p:cNvSpPr/>
          <p:nvPr/>
        </p:nvSpPr>
        <p:spPr>
          <a:xfrm>
            <a:off x="1159838" y="1283072"/>
            <a:ext cx="6258263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4377"/>
                </a:solidFill>
              </a:rPr>
              <a:t>Distribution by types of products and services offered</a:t>
            </a:r>
            <a:endParaRPr lang="en-GB" sz="2000" b="1">
              <a:solidFill>
                <a:srgbClr val="004377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DC59FC8-EBE4-B115-B335-E22AA1D2EE0C}"/>
              </a:ext>
            </a:extLst>
          </p:cNvPr>
          <p:cNvSpPr/>
          <p:nvPr/>
        </p:nvSpPr>
        <p:spPr>
          <a:xfrm>
            <a:off x="7656777" y="4376057"/>
            <a:ext cx="359229" cy="1099457"/>
          </a:xfrm>
          <a:prstGeom prst="rightBrace">
            <a:avLst/>
          </a:prstGeom>
          <a:noFill/>
          <a:ln w="12700">
            <a:solidFill>
              <a:srgbClr val="004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C84829-4BBB-AF3B-7C4C-B6C597814B66}"/>
              </a:ext>
            </a:extLst>
          </p:cNvPr>
          <p:cNvSpPr/>
          <p:nvPr/>
        </p:nvSpPr>
        <p:spPr>
          <a:xfrm>
            <a:off x="7954339" y="4625746"/>
            <a:ext cx="1303961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4377"/>
                </a:solidFill>
              </a:rPr>
              <a:t>9 organizations</a:t>
            </a:r>
            <a:endParaRPr lang="en-GB" sz="1400" b="1">
              <a:solidFill>
                <a:srgbClr val="00437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96B82-7FD1-3C21-F5B1-5A97F6EDE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300" y="4897128"/>
            <a:ext cx="2247900" cy="1335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1CAA49-0541-2747-D9E8-D3703B331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00" y="3240979"/>
            <a:ext cx="2336888" cy="14064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2F5504-407B-641F-468A-D034871F2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0374" y="1719133"/>
            <a:ext cx="2454814" cy="13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9"/>
    </mc:Choice>
    <mc:Fallback xmlns="">
      <p:transition spd="slow" advTm="499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E8C2E6-687D-368B-B7E0-069FF492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Most advanced connectivity-level with a customer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C444-4A9D-0792-1271-676D3AE9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E16EF-0712-16CE-3D6D-AAFED5BBD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58" y="2500281"/>
            <a:ext cx="6887320" cy="29629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3DB33-2E4F-3FEA-319B-AAEEB291A9D9}"/>
              </a:ext>
            </a:extLst>
          </p:cNvPr>
          <p:cNvSpPr/>
          <p:nvPr/>
        </p:nvSpPr>
        <p:spPr>
          <a:xfrm>
            <a:off x="528286" y="1610350"/>
            <a:ext cx="6258263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4377"/>
                </a:solidFill>
              </a:rPr>
              <a:t>Distribution by most advanced connectivity-level with a customer</a:t>
            </a:r>
            <a:endParaRPr lang="en-GB" b="1">
              <a:solidFill>
                <a:srgbClr val="00437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26D2F-6479-AC05-6AE1-4995F2EC8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984512"/>
            <a:ext cx="3596242" cy="1548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A1141D-BB5E-8838-A49B-6FB2D1DE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550" y="4724400"/>
            <a:ext cx="3357902" cy="1611360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05C6A97B-8A1E-886B-8F54-BFF7720B295C}"/>
              </a:ext>
            </a:extLst>
          </p:cNvPr>
          <p:cNvSpPr/>
          <p:nvPr/>
        </p:nvSpPr>
        <p:spPr>
          <a:xfrm>
            <a:off x="7183374" y="4185557"/>
            <a:ext cx="359229" cy="538843"/>
          </a:xfrm>
          <a:prstGeom prst="rightBrace">
            <a:avLst/>
          </a:prstGeom>
          <a:noFill/>
          <a:ln w="12700">
            <a:solidFill>
              <a:srgbClr val="004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28EE8-F4EA-AB70-C667-8B19B26EA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302" y="1103477"/>
            <a:ext cx="3243576" cy="17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5"/>
    </mc:Choice>
    <mc:Fallback xmlns="">
      <p:transition spd="slow" advTm="4834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9A17A-F7AC-123C-5DAF-F4A10049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Current business models (% revenue)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E3A4-FA8B-58A1-E6A1-9A23F2CA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12DEF0-F54B-6E93-C688-49998E82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9" y="2138833"/>
            <a:ext cx="11397825" cy="348141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7CA82D-917E-4911-798E-E152D8F8D954}"/>
              </a:ext>
            </a:extLst>
          </p:cNvPr>
          <p:cNvSpPr/>
          <p:nvPr/>
        </p:nvSpPr>
        <p:spPr>
          <a:xfrm>
            <a:off x="3454493" y="1538756"/>
            <a:ext cx="5272256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of % contribution to revenue per BM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E78265-31F6-E56A-0CC8-F096B72D0291}"/>
              </a:ext>
            </a:extLst>
          </p:cNvPr>
          <p:cNvSpPr/>
          <p:nvPr/>
        </p:nvSpPr>
        <p:spPr>
          <a:xfrm>
            <a:off x="923924" y="2157882"/>
            <a:ext cx="714375" cy="321421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95AEB-3CCF-7648-AF0E-1B5F3745E7B6}"/>
              </a:ext>
            </a:extLst>
          </p:cNvPr>
          <p:cNvSpPr/>
          <p:nvPr/>
        </p:nvSpPr>
        <p:spPr>
          <a:xfrm>
            <a:off x="4714875" y="3648074"/>
            <a:ext cx="781417" cy="15621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11"/>
    </mc:Choice>
    <mc:Fallback xmlns="">
      <p:transition spd="slow" advTm="5641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9A17A-F7AC-123C-5DAF-F4A10049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business models (% revenue)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E3A4-FA8B-58A1-E6A1-9A23F2CA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488F7-447A-88A1-548B-0F89FA15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/>
        </p:blipFill>
        <p:spPr>
          <a:xfrm>
            <a:off x="2456508" y="1143000"/>
            <a:ext cx="9384125" cy="521334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D246C4-C758-FCD3-03DE-436B95555585}"/>
              </a:ext>
            </a:extLst>
          </p:cNvPr>
          <p:cNvSpPr/>
          <p:nvPr/>
        </p:nvSpPr>
        <p:spPr>
          <a:xfrm>
            <a:off x="213759" y="2950552"/>
            <a:ext cx="1976992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Disparity of reliance on specific BMs depending on the Statute of the Org.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75048-489E-8B47-AFAE-289568CCF8D1}"/>
              </a:ext>
            </a:extLst>
          </p:cNvPr>
          <p:cNvSpPr/>
          <p:nvPr/>
        </p:nvSpPr>
        <p:spPr>
          <a:xfrm>
            <a:off x="3105150" y="1719133"/>
            <a:ext cx="581025" cy="72196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2FA35-D5EF-F309-3624-4689378A0B3E}"/>
              </a:ext>
            </a:extLst>
          </p:cNvPr>
          <p:cNvSpPr/>
          <p:nvPr/>
        </p:nvSpPr>
        <p:spPr>
          <a:xfrm>
            <a:off x="9229055" y="1719133"/>
            <a:ext cx="581025" cy="72196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FC5CAA-54F3-E396-6C82-32F4BF6A15FD}"/>
              </a:ext>
            </a:extLst>
          </p:cNvPr>
          <p:cNvSpPr/>
          <p:nvPr/>
        </p:nvSpPr>
        <p:spPr>
          <a:xfrm>
            <a:off x="11077173" y="2889608"/>
            <a:ext cx="581025" cy="93541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EAFB4-271D-0123-9A4D-A03D1EBE26AB}"/>
              </a:ext>
            </a:extLst>
          </p:cNvPr>
          <p:cNvSpPr/>
          <p:nvPr/>
        </p:nvSpPr>
        <p:spPr>
          <a:xfrm>
            <a:off x="10456069" y="4262908"/>
            <a:ext cx="581025" cy="98523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07"/>
    </mc:Choice>
    <mc:Fallback xmlns="">
      <p:transition spd="slow" advTm="6460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17EF5-3735-D693-D453-F482261E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Relationship between size of organization and types of business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1DCDB-CDDA-EBE5-0CD8-3D659908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D6FA9-DF59-1B12-6239-830DDFDB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58" y="1583162"/>
            <a:ext cx="11368039" cy="38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4"/>
    </mc:Choice>
    <mc:Fallback xmlns="">
      <p:transition spd="slow" advTm="513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9A17A-F7AC-123C-5DAF-F4A10049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business models (% revenue)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E3A4-FA8B-58A1-E6A1-9A23F2CA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FC15D-9207-C18E-EE0F-7CD60044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85" y="1614624"/>
            <a:ext cx="11490430" cy="42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64"/>
    </mc:Choice>
    <mc:Fallback xmlns="">
      <p:transition spd="slow" advTm="557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60E08-5F6C-502F-82B8-158F1F01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deep dive to insights: BMs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049AC-EE90-242A-2825-AC5A0ACE0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00" y="1329575"/>
            <a:ext cx="5670000" cy="4942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Findings</a:t>
            </a:r>
          </a:p>
          <a:p>
            <a:pPr marL="0" indent="0">
              <a:buNone/>
            </a:pPr>
            <a:r>
              <a:rPr lang="en-US" sz="2000" b="1"/>
              <a:t>On average: 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>
                <a:solidFill>
                  <a:schemeClr val="accent2"/>
                </a:solidFill>
              </a:rPr>
              <a:t>Single sales </a:t>
            </a:r>
            <a:r>
              <a:rPr lang="en-US" sz="1400"/>
              <a:t>account for 1/3rd  of Members’ revenues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/>
              <a:t>Subscriptions are on the rise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/>
              <a:t>Integrated digital services still marginal in terms of revenue contribution</a:t>
            </a:r>
          </a:p>
          <a:p>
            <a:pPr marL="0" indent="0">
              <a:buNone/>
            </a:pPr>
            <a:r>
              <a:rPr lang="en-US" sz="2000" b="1"/>
              <a:t>Individually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>
                <a:solidFill>
                  <a:schemeClr val="accent2"/>
                </a:solidFill>
              </a:rPr>
              <a:t>Problematic</a:t>
            </a:r>
            <a:r>
              <a:rPr lang="en-US" sz="1400"/>
              <a:t> </a:t>
            </a:r>
            <a:r>
              <a:rPr lang="en-US" sz="1400">
                <a:solidFill>
                  <a:schemeClr val="accent2"/>
                </a:solidFill>
              </a:rPr>
              <a:t>dependencies</a:t>
            </a:r>
            <a:r>
              <a:rPr lang="en-US" sz="1400"/>
              <a:t> on single sales (&amp; public funding) remain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>
                <a:solidFill>
                  <a:schemeClr val="accent2"/>
                </a:solidFill>
              </a:rPr>
              <a:t>Narrow revenue bases</a:t>
            </a:r>
            <a:r>
              <a:rPr lang="en-US" sz="1400"/>
              <a:t>: 22 Organizations have at least one business model contributing to more than 40% of their total revenue</a:t>
            </a:r>
          </a:p>
          <a:p>
            <a:pPr marL="0" indent="0">
              <a:buNone/>
            </a:pPr>
            <a:r>
              <a:rPr lang="en-US" sz="2000" b="1"/>
              <a:t>Size matters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/>
              <a:t>Smaller Members (&lt;50 in staff) tend to rely more on single sales</a:t>
            </a:r>
          </a:p>
          <a:p>
            <a:pPr indent="-438150">
              <a:spcBef>
                <a:spcPts val="500"/>
              </a:spcBef>
              <a:defRPr/>
            </a:pPr>
            <a:r>
              <a:rPr lang="en-US" sz="1400"/>
              <a:t>Medium and large Members rely more on subscriptions (basic &gt; advanced respectively)</a:t>
            </a:r>
          </a:p>
          <a:p>
            <a:pPr marL="0" indent="0">
              <a:buNone/>
            </a:pPr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67FE7-3CCD-8584-75A8-DEFE1CE38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29575"/>
            <a:ext cx="5781125" cy="4942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Insights</a:t>
            </a:r>
          </a:p>
          <a:p>
            <a:r>
              <a:rPr lang="en-GB" sz="2600">
                <a:solidFill>
                  <a:schemeClr val="tx2"/>
                </a:solidFill>
              </a:rPr>
              <a:t>Findings confirm FiMO results &amp; working assumptions</a:t>
            </a:r>
          </a:p>
          <a:p>
            <a:pPr lvl="1"/>
            <a:r>
              <a:rPr lang="en-GB">
                <a:solidFill>
                  <a:schemeClr val="tx2"/>
                </a:solidFill>
              </a:rPr>
              <a:t>Single Sales = still king</a:t>
            </a:r>
          </a:p>
          <a:p>
            <a:pPr lvl="1"/>
            <a:r>
              <a:rPr lang="en-GB">
                <a:solidFill>
                  <a:schemeClr val="tx2"/>
                </a:solidFill>
              </a:rPr>
              <a:t>Problematic dependencies remain </a:t>
            </a:r>
            <a:r>
              <a:rPr lang="en-GB" sz="1600">
                <a:solidFill>
                  <a:schemeClr val="tx2"/>
                </a:solidFill>
              </a:rPr>
              <a:t>(Single sales &amp; public funding)</a:t>
            </a:r>
          </a:p>
          <a:p>
            <a:pPr lvl="2"/>
            <a:r>
              <a:rPr lang="en-GB" sz="1800">
                <a:solidFill>
                  <a:schemeClr val="tx2"/>
                </a:solidFill>
              </a:rPr>
              <a:t>Small &amp; Public = most at risk</a:t>
            </a:r>
          </a:p>
          <a:p>
            <a:pPr lvl="1"/>
            <a:r>
              <a:rPr lang="en-GB">
                <a:solidFill>
                  <a:schemeClr val="tx2"/>
                </a:solidFill>
              </a:rPr>
              <a:t>½ Membership potentially exposed (narrow revenue bases)</a:t>
            </a:r>
          </a:p>
          <a:p>
            <a:pPr marL="106362" indent="0" algn="ctr">
              <a:buNone/>
            </a:pPr>
            <a:r>
              <a:rPr lang="en-GB">
                <a:solidFill>
                  <a:schemeClr val="accent2"/>
                </a:solidFill>
              </a:rPr>
              <a:t>Overall, current BMIs are not sustainable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F017-C2B4-A67E-736D-0615C902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44"/>
    </mc:Choice>
    <mc:Fallback xmlns="">
      <p:transition spd="slow" advTm="497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E59FD-9208-C5CC-78E6-765FFB86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About this survey: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Benchmarking exercise: </a:t>
            </a:r>
            <a:r>
              <a:rPr lang="en-US" dirty="0"/>
              <a:t>critical business intelligence about Members’ current performance and ambitions in the areas of BMI and digital maturity</a:t>
            </a:r>
          </a:p>
          <a:p>
            <a:pPr lvl="2"/>
            <a:r>
              <a:rPr lang="en-US" dirty="0"/>
              <a:t>Monitor progress over time: bilateral Member survey on strategic priorities</a:t>
            </a:r>
          </a:p>
          <a:p>
            <a:pPr lvl="2"/>
            <a:r>
              <a:rPr lang="en-US" dirty="0"/>
              <a:t>Inform decision making by advisory and governance bodies – context of transformation</a:t>
            </a:r>
          </a:p>
          <a:p>
            <a:pPr lvl="2"/>
            <a:r>
              <a:rPr lang="en-US" dirty="0"/>
              <a:t>Identify needs, constraints and capacity gaps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About this presentation:</a:t>
            </a:r>
          </a:p>
          <a:p>
            <a:pPr lvl="1"/>
            <a:r>
              <a:rPr lang="en-US" dirty="0"/>
              <a:t>Complements </a:t>
            </a:r>
            <a:r>
              <a:rPr lang="en-US" dirty="0">
                <a:solidFill>
                  <a:schemeClr val="accent2"/>
                </a:solidFill>
              </a:rPr>
              <a:t>summary report </a:t>
            </a:r>
            <a:r>
              <a:rPr lang="en-US" dirty="0"/>
              <a:t>(but offers more detail)</a:t>
            </a:r>
          </a:p>
          <a:p>
            <a:pPr lvl="1"/>
            <a:r>
              <a:rPr lang="en-US" dirty="0"/>
              <a:t>Further support: </a:t>
            </a:r>
            <a:r>
              <a:rPr lang="en-US" dirty="0">
                <a:solidFill>
                  <a:schemeClr val="accent2"/>
                </a:solidFill>
              </a:rPr>
              <a:t>bilateral meetings </a:t>
            </a:r>
            <a:r>
              <a:rPr lang="en-US" dirty="0"/>
              <a:t>(optional, for further clarification)</a:t>
            </a:r>
          </a:p>
          <a:p>
            <a:pPr lvl="1"/>
            <a:r>
              <a:rPr lang="en-US" dirty="0"/>
              <a:t>Internal use only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9CF1D-E47D-D9A7-D109-4F41DA62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S2030 Survey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1A4EE-4DAD-6A64-423D-55D70208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50"/>
    </mc:Choice>
    <mc:Fallback xmlns="">
      <p:transition spd="slow" advTm="16775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5F95BF-02C0-DECA-6B8F-9BFF56F2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outlook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260895-8145-D697-ADA3-A4A5FE91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Confidence</a:t>
            </a:r>
          </a:p>
          <a:p>
            <a:r>
              <a:rPr lang="en-US" dirty="0"/>
              <a:t>Trends</a:t>
            </a:r>
          </a:p>
          <a:p>
            <a:r>
              <a:rPr lang="en-US" dirty="0"/>
              <a:t>Ambitions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A60D9-6EF4-94B0-A1F3-D0093CF9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6"/>
    </mc:Choice>
    <mc:Fallback xmlns="">
      <p:transition spd="slow" advTm="1996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41AF-146B-A793-07C6-7E7FBECE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of confidence in primary business model(s)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1811-1BD3-B2C7-9533-E714087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423B8C-28D8-00ED-F58A-BE4E05552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71" y="1849654"/>
            <a:ext cx="10203457" cy="427347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85E2FA-799D-FF8B-C89E-9EE96BA3CFCF}"/>
              </a:ext>
            </a:extLst>
          </p:cNvPr>
          <p:cNvSpPr/>
          <p:nvPr/>
        </p:nvSpPr>
        <p:spPr>
          <a:xfrm>
            <a:off x="421018" y="1246367"/>
            <a:ext cx="11597750" cy="582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Confidence                                                                                                                           Confidence in 5 years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F0377-71C6-F1F9-2C96-3094F7FBD0D7}"/>
              </a:ext>
            </a:extLst>
          </p:cNvPr>
          <p:cNvSpPr txBox="1"/>
          <p:nvPr/>
        </p:nvSpPr>
        <p:spPr>
          <a:xfrm>
            <a:off x="421018" y="2013627"/>
            <a:ext cx="5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44E27-2344-0C7B-9A68-D20A435B2F54}"/>
              </a:ext>
            </a:extLst>
          </p:cNvPr>
          <p:cNvSpPr txBox="1"/>
          <p:nvPr/>
        </p:nvSpPr>
        <p:spPr>
          <a:xfrm>
            <a:off x="330200" y="2902954"/>
            <a:ext cx="62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8DF8A-563F-D28B-344A-0E7652E84CBE}"/>
              </a:ext>
            </a:extLst>
          </p:cNvPr>
          <p:cNvSpPr txBox="1"/>
          <p:nvPr/>
        </p:nvSpPr>
        <p:spPr>
          <a:xfrm>
            <a:off x="285750" y="4716612"/>
            <a:ext cx="6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F8F03-DC66-9804-8E8C-7E192C4CAED4}"/>
              </a:ext>
            </a:extLst>
          </p:cNvPr>
          <p:cNvSpPr txBox="1"/>
          <p:nvPr/>
        </p:nvSpPr>
        <p:spPr>
          <a:xfrm>
            <a:off x="11168439" y="2522021"/>
            <a:ext cx="67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1797ED-DC12-3210-94D2-B1E598E6962F}"/>
              </a:ext>
            </a:extLst>
          </p:cNvPr>
          <p:cNvSpPr txBox="1"/>
          <p:nvPr/>
        </p:nvSpPr>
        <p:spPr>
          <a:xfrm>
            <a:off x="11168438" y="4347280"/>
            <a:ext cx="67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141551-CD77-6734-E046-9522E0EC53D8}"/>
              </a:ext>
            </a:extLst>
          </p:cNvPr>
          <p:cNvSpPr txBox="1"/>
          <p:nvPr/>
        </p:nvSpPr>
        <p:spPr>
          <a:xfrm>
            <a:off x="11168438" y="5610195"/>
            <a:ext cx="80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3981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20"/>
    </mc:Choice>
    <mc:Fallback xmlns="">
      <p:transition spd="slow" advTm="7422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1811-1BD3-B2C7-9533-E714087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1BD995-4ACA-660D-29B3-E4371E6DE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39" y="2145181"/>
            <a:ext cx="10461121" cy="4345265"/>
          </a:xfrm>
          <a:prstGeom prst="rect">
            <a:avLst/>
          </a:prstGeom>
        </p:spPr>
      </p:pic>
      <p:sp>
        <p:nvSpPr>
          <p:cNvPr id="26" name="Title 2">
            <a:extLst>
              <a:ext uri="{FF2B5EF4-FFF2-40B4-BE49-F238E27FC236}">
                <a16:creationId xmlns:a16="http://schemas.microsoft.com/office/drawing/2014/main" id="{61FBD26F-C669-C83C-1083-342539EE5FCC}"/>
              </a:ext>
            </a:extLst>
          </p:cNvPr>
          <p:cNvSpPr txBox="1">
            <a:spLocks/>
          </p:cNvSpPr>
          <p:nvPr/>
        </p:nvSpPr>
        <p:spPr>
          <a:xfrm>
            <a:off x="366158" y="367554"/>
            <a:ext cx="9136318" cy="76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High to Low confidence – Primary BMs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C46C0DB-24B6-61E7-4A50-86D6A60D5266}"/>
              </a:ext>
            </a:extLst>
          </p:cNvPr>
          <p:cNvSpPr/>
          <p:nvPr/>
        </p:nvSpPr>
        <p:spPr>
          <a:xfrm>
            <a:off x="1814945" y="1545103"/>
            <a:ext cx="8562108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of % contribution to revenue per BM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shifting from high to low confidence over the next 5 years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8"/>
    </mc:Choice>
    <mc:Fallback xmlns="">
      <p:transition spd="slow" advTm="3347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DA2F6D-A030-9496-E6AA-C9046D27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new business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A57B-59F3-B767-B502-03ED67DE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7C31808-303E-21FC-1566-3C07991C1093}"/>
              </a:ext>
            </a:extLst>
          </p:cNvPr>
          <p:cNvSpPr txBox="1">
            <a:spLocks/>
          </p:cNvSpPr>
          <p:nvPr/>
        </p:nvSpPr>
        <p:spPr>
          <a:xfrm>
            <a:off x="8208642" y="2772395"/>
            <a:ext cx="3813143" cy="175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AAF992-B759-2113-0616-E82842693832}"/>
              </a:ext>
            </a:extLst>
          </p:cNvPr>
          <p:cNvGrpSpPr/>
          <p:nvPr/>
        </p:nvGrpSpPr>
        <p:grpSpPr>
          <a:xfrm>
            <a:off x="2017653" y="1509822"/>
            <a:ext cx="9973143" cy="4337109"/>
            <a:chOff x="2017653" y="1509822"/>
            <a:chExt cx="9973143" cy="4337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A259E9-5380-1D7E-59F3-A12CA1B95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7653" y="1509822"/>
              <a:ext cx="9136318" cy="4337109"/>
            </a:xfrm>
            <a:prstGeom prst="rect">
              <a:avLst/>
            </a:prstGeom>
          </p:spPr>
        </p:pic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BBDAF12E-B66D-28C7-EF2D-342271DF64C1}"/>
                </a:ext>
              </a:extLst>
            </p:cNvPr>
            <p:cNvSpPr txBox="1">
              <a:spLocks/>
            </p:cNvSpPr>
            <p:nvPr/>
          </p:nvSpPr>
          <p:spPr>
            <a:xfrm>
              <a:off x="8305759" y="2829317"/>
              <a:ext cx="2927782" cy="22132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446088" indent="-44608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80000"/>
                <a:buFont typeface="Wingdings 3" panose="05040102010807070707" pitchFamily="18" charset="2"/>
                <a:buChar char="u"/>
                <a:defRPr sz="2800" kern="1200">
                  <a:solidFill>
                    <a:srgbClr val="00437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895350" indent="-4381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 typeface="Wingdings 3" panose="05040102010807070707" pitchFamily="18" charset="2"/>
                <a:buChar char="u"/>
                <a:defRPr sz="2400" kern="1200">
                  <a:solidFill>
                    <a:srgbClr val="00437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2573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 typeface="Wingdings 3" panose="05040102010807070707" pitchFamily="18" charset="2"/>
                <a:buChar char="u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3" panose="05040102010807070707" pitchFamily="18" charset="2"/>
                <a:buChar char="u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3" panose="05040102010807070707" pitchFamily="18" charset="2"/>
                <a:buChar char="u"/>
                <a:defRPr sz="1800" kern="120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80000"/>
                <a:buFont typeface="Wingdings 3" panose="05040102010807070707" pitchFamily="18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B3C68A-91A7-AC9D-D118-58F95972C174}"/>
                </a:ext>
              </a:extLst>
            </p:cNvPr>
            <p:cNvGrpSpPr/>
            <p:nvPr/>
          </p:nvGrpSpPr>
          <p:grpSpPr>
            <a:xfrm>
              <a:off x="8436712" y="2815819"/>
              <a:ext cx="3554084" cy="1592890"/>
              <a:chOff x="4038600" y="2534641"/>
              <a:chExt cx="8523514" cy="977419"/>
            </a:xfrm>
            <a:noFill/>
          </p:grpSpPr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3FE43D-428A-6429-E68A-3E684E59E8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8600" y="2534641"/>
                <a:ext cx="8523514" cy="242948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446088" indent="-44608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80000"/>
                  <a:buFont typeface="Wingdings 3" panose="05040102010807070707" pitchFamily="18" charset="2"/>
                  <a:buChar char="u"/>
                  <a:defRPr sz="28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895350" indent="-4381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4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panose="05040102010807070707" pitchFamily="18" charset="2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37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We plan to introduce (a) new business model(s) in the next 2 years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6131F856-0171-24FC-DFA5-57D0A75C9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8600" y="2789352"/>
                <a:ext cx="8523514" cy="242948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446088" indent="-44608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80000"/>
                  <a:buFont typeface="Wingdings 3" panose="05040102010807070707" pitchFamily="18" charset="2"/>
                  <a:buChar char="u"/>
                  <a:defRPr sz="28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895350" indent="-4381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4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panose="05040102010807070707" pitchFamily="18" charset="2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37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We are currently introducing (a) new business model(s)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EC600C2-7CDC-D463-5D90-DD0F1D0E4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8600" y="3029231"/>
                <a:ext cx="8523514" cy="242948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446088" indent="-44608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80000"/>
                  <a:buFont typeface="Wingdings 3" panose="05040102010807070707" pitchFamily="18" charset="2"/>
                  <a:buChar char="u"/>
                  <a:defRPr sz="28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895350" indent="-4381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4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panose="05040102010807070707" pitchFamily="18" charset="2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37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We plan to introduce (a) new business model(s) in the next 5 years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51E5F652-FD8C-1C24-7ADB-2F80BC5BF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8600" y="3269112"/>
                <a:ext cx="8523514" cy="242948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446088" indent="-446088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80000"/>
                  <a:buFont typeface="Wingdings 3" panose="05040102010807070707" pitchFamily="18" charset="2"/>
                  <a:buChar char="u"/>
                  <a:defRPr sz="28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895350" indent="-4381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400" kern="1200">
                    <a:solidFill>
                      <a:srgbClr val="00437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SzPct val="80000"/>
                  <a:buFont typeface="Wingdings 3" panose="05040102010807070707" pitchFamily="18" charset="2"/>
                  <a:buChar char="u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3" panose="05040102010807070707" pitchFamily="18" charset="2"/>
                  <a:buChar char="u"/>
                  <a:defRPr sz="1800" kern="120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80000"/>
                  <a:buFont typeface="Wingdings 3" panose="05040102010807070707" pitchFamily="18" charset="2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37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rPr>
                  <a:t>We have no plans to introduce (a) new business model(s) in the foreseeable future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437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DBDC57-D234-CD75-C769-BE95BF4A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8" y="2267469"/>
            <a:ext cx="2369954" cy="11236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65%</a:t>
            </a:r>
            <a:r>
              <a:rPr lang="en-US" sz="2000" dirty="0"/>
              <a:t> of Members are currently </a:t>
            </a:r>
            <a:r>
              <a:rPr lang="en-US" sz="2000" b="1" dirty="0"/>
              <a:t>or</a:t>
            </a:r>
            <a:r>
              <a:rPr lang="en-US" sz="2000" dirty="0"/>
              <a:t> planning in the next 2 years to introduce new BMs </a:t>
            </a:r>
          </a:p>
          <a:p>
            <a:pPr marL="0" indent="0" algn="ctr">
              <a:buNone/>
            </a:pPr>
            <a:r>
              <a:rPr lang="en-US" sz="1400" dirty="0"/>
              <a:t>(over 80% in 5 years)</a:t>
            </a:r>
          </a:p>
        </p:txBody>
      </p:sp>
    </p:spTree>
    <p:extLst>
      <p:ext uri="{BB962C8B-B14F-4D97-AF65-F5344CB8AC3E}">
        <p14:creationId xmlns:p14="http://schemas.microsoft.com/office/powerpoint/2010/main" val="30498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19"/>
    </mc:Choice>
    <mc:Fallback xmlns="">
      <p:transition spd="slow" advTm="6151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DA2F6D-A030-9496-E6AA-C9046D27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Members with no plans to introduce (a) new business model(s) in the next 5 years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A57B-59F3-B767-B502-03ED67DE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7C31808-303E-21FC-1566-3C07991C1093}"/>
              </a:ext>
            </a:extLst>
          </p:cNvPr>
          <p:cNvSpPr txBox="1">
            <a:spLocks/>
          </p:cNvSpPr>
          <p:nvPr/>
        </p:nvSpPr>
        <p:spPr>
          <a:xfrm>
            <a:off x="8208642" y="2772395"/>
            <a:ext cx="3813143" cy="175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6088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endParaRPr lang="en-US" sz="20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AD102E-AD78-D820-4B04-260BB60BE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12" y="1616247"/>
            <a:ext cx="10591332" cy="29122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2D7BF1-F91E-DB93-37F1-F11529EEA58B}"/>
              </a:ext>
            </a:extLst>
          </p:cNvPr>
          <p:cNvSpPr txBox="1"/>
          <p:nvPr/>
        </p:nvSpPr>
        <p:spPr>
          <a:xfrm>
            <a:off x="2105996" y="1293081"/>
            <a:ext cx="7853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4377"/>
                </a:solidFill>
              </a:rPr>
              <a:t>Average of % contribution to revenue per BM for </a:t>
            </a:r>
            <a:r>
              <a:rPr lang="en-US" b="1" dirty="0">
                <a:solidFill>
                  <a:schemeClr val="accent2"/>
                </a:solidFill>
              </a:rPr>
              <a:t>(8) Members with no plans to introduce (a) new BM(s) in the next 5 years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5A94866-ABDB-7BD2-69D8-6A34C43E7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12" y="4774911"/>
            <a:ext cx="2416834" cy="1507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8C5ECC-C88B-C2DE-6CCA-FB863FE4A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437" y="4740190"/>
            <a:ext cx="2684423" cy="15423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0D066A-ADCB-2B0A-B58E-A722409CB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647" y="4711615"/>
            <a:ext cx="2863997" cy="1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4"/>
    </mc:Choice>
    <mc:Fallback xmlns="">
      <p:transition spd="slow" advTm="2101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C7C48-5E81-D6D0-DFE8-B79BAEE6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challenges when implementing BMI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6C154-454B-DF9D-28AF-E036B51A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20" descr="A bar graph with different colored bars&#10;&#10;AI-generated content may be incorrect.">
            <a:extLst>
              <a:ext uri="{FF2B5EF4-FFF2-40B4-BE49-F238E27FC236}">
                <a16:creationId xmlns:a16="http://schemas.microsoft.com/office/drawing/2014/main" id="{8BB3B705-B265-3425-F1AE-4E54D49B9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4" y="983036"/>
            <a:ext cx="611945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09"/>
    </mc:Choice>
    <mc:Fallback xmlns="">
      <p:transition spd="slow" advTm="6890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D55669-3D6E-8EDF-916E-6131FC0DD1DD}"/>
              </a:ext>
            </a:extLst>
          </p:cNvPr>
          <p:cNvGrpSpPr/>
          <p:nvPr/>
        </p:nvGrpSpPr>
        <p:grpSpPr>
          <a:xfrm>
            <a:off x="213758" y="1369467"/>
            <a:ext cx="11655752" cy="4752584"/>
            <a:chOff x="213758" y="1369467"/>
            <a:chExt cx="11655752" cy="47525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57218E-284B-14EE-46B4-A74EFABA0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489" y="1369467"/>
              <a:ext cx="11547021" cy="47525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D8FC95-2F85-6CEB-E1A2-0A38A1FB441E}"/>
                </a:ext>
              </a:extLst>
            </p:cNvPr>
            <p:cNvSpPr/>
            <p:nvPr/>
          </p:nvSpPr>
          <p:spPr>
            <a:xfrm rot="5400000">
              <a:off x="99515" y="3648058"/>
              <a:ext cx="587767" cy="35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0C208CB-1B7F-B15C-5EED-39C62978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Trends and perceived impact on business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BF93-E8EB-D4A1-E065-240AD03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12C2F7-B95D-C535-5BDF-C91110F02ABF}"/>
              </a:ext>
            </a:extLst>
          </p:cNvPr>
          <p:cNvSpPr/>
          <p:nvPr/>
        </p:nvSpPr>
        <p:spPr>
          <a:xfrm>
            <a:off x="422049" y="1856961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6CBAFA-41AA-82E3-8EE1-63AA9968273B}"/>
              </a:ext>
            </a:extLst>
          </p:cNvPr>
          <p:cNvSpPr/>
          <p:nvPr/>
        </p:nvSpPr>
        <p:spPr>
          <a:xfrm>
            <a:off x="422049" y="2967385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787669-AF13-B5AA-D3E4-02CD9333E451}"/>
              </a:ext>
            </a:extLst>
          </p:cNvPr>
          <p:cNvSpPr/>
          <p:nvPr/>
        </p:nvSpPr>
        <p:spPr>
          <a:xfrm>
            <a:off x="422049" y="2594170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3A4035-8897-10AA-ED37-2CF4A3CC6877}"/>
              </a:ext>
            </a:extLst>
          </p:cNvPr>
          <p:cNvSpPr/>
          <p:nvPr/>
        </p:nvSpPr>
        <p:spPr>
          <a:xfrm>
            <a:off x="422049" y="3710616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A250E-C9B4-9EDC-8894-6C8A9A570261}"/>
              </a:ext>
            </a:extLst>
          </p:cNvPr>
          <p:cNvSpPr/>
          <p:nvPr/>
        </p:nvSpPr>
        <p:spPr>
          <a:xfrm>
            <a:off x="422049" y="5571221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17"/>
    </mc:Choice>
    <mc:Fallback xmlns="">
      <p:transition spd="slow" advTm="13201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C208CB-1B7F-B15C-5EED-39C62978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Level of preparedness to trends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BF93-E8EB-D4A1-E065-240AD03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F08F4-9CCE-11A7-335F-9C45993D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4" y="1323748"/>
            <a:ext cx="11476949" cy="45627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C48B8B2-97A6-B204-8DDA-CB0544489AA2}"/>
              </a:ext>
            </a:extLst>
          </p:cNvPr>
          <p:cNvSpPr/>
          <p:nvPr/>
        </p:nvSpPr>
        <p:spPr>
          <a:xfrm>
            <a:off x="422049" y="2132555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410E90-FDBD-6A16-D351-4AE824BBBD3F}"/>
              </a:ext>
            </a:extLst>
          </p:cNvPr>
          <p:cNvSpPr/>
          <p:nvPr/>
        </p:nvSpPr>
        <p:spPr>
          <a:xfrm>
            <a:off x="422049" y="4985921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9E3492-921B-0A21-0E26-B34BE667B4EC}"/>
              </a:ext>
            </a:extLst>
          </p:cNvPr>
          <p:cNvSpPr/>
          <p:nvPr/>
        </p:nvSpPr>
        <p:spPr>
          <a:xfrm>
            <a:off x="422049" y="2837935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883A78-85B2-1C80-074B-38A8A848E727}"/>
              </a:ext>
            </a:extLst>
          </p:cNvPr>
          <p:cNvSpPr/>
          <p:nvPr/>
        </p:nvSpPr>
        <p:spPr>
          <a:xfrm>
            <a:off x="422049" y="2483232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11AD92-AACB-CF50-CD9E-3FBB0EE10EE3}"/>
              </a:ext>
            </a:extLst>
          </p:cNvPr>
          <p:cNvSpPr/>
          <p:nvPr/>
        </p:nvSpPr>
        <p:spPr>
          <a:xfrm>
            <a:off x="422049" y="5354252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29"/>
    </mc:Choice>
    <mc:Fallback xmlns="">
      <p:transition spd="slow" advTm="12712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71D4-BE91-902C-5E52-DB316914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deep dive to insights: outlook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DF90-9B81-A540-CAA9-FCA2B2C591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Findings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Confidence: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Only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1 in 10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have high confidence in the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future viability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of their primary BMs (9/10 have low to moderate confidence in 5y time)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Members who predominantly rely 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single sales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(electronic) show steepest decline in confidence (high to low);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High ambitions: 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65% of the membership is or plans to innovate (in 2 years)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Members with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no BMI ambitions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predominantly public with heavy reliance 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untied public funding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Key challenges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 BMI indicate a pressing need for: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Enhancing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digital and technical capacity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Improved understanding of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market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trends and customer needs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Resolving/bypassing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resource constraints: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financial and HR wise</a:t>
            </a:r>
          </a:p>
          <a:p>
            <a:pPr marL="0" indent="0">
              <a:buNone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F075E-20CB-E7A4-A690-936FF96D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9508" y="1245600"/>
            <a:ext cx="6014304" cy="4942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Insights</a:t>
            </a:r>
          </a:p>
          <a:p>
            <a:r>
              <a:rPr lang="en-GB" sz="2600" dirty="0">
                <a:solidFill>
                  <a:schemeClr val="tx2"/>
                </a:solidFill>
              </a:rPr>
              <a:t>Members </a:t>
            </a:r>
            <a:r>
              <a:rPr lang="en-GB" sz="2600" b="1" i="1" dirty="0">
                <a:solidFill>
                  <a:schemeClr val="tx2"/>
                </a:solidFill>
              </a:rPr>
              <a:t>realize</a:t>
            </a:r>
            <a:r>
              <a:rPr lang="en-GB" sz="2600" dirty="0">
                <a:solidFill>
                  <a:schemeClr val="tx2"/>
                </a:solidFill>
              </a:rPr>
              <a:t> they need new BMs </a:t>
            </a:r>
          </a:p>
          <a:p>
            <a:r>
              <a:rPr lang="en-GB" sz="2600" dirty="0">
                <a:solidFill>
                  <a:schemeClr val="tx2"/>
                </a:solidFill>
              </a:rPr>
              <a:t>Members </a:t>
            </a:r>
            <a:r>
              <a:rPr lang="en-GB" sz="2600" b="1" i="1" dirty="0">
                <a:solidFill>
                  <a:schemeClr val="tx2"/>
                </a:solidFill>
              </a:rPr>
              <a:t>want</a:t>
            </a:r>
            <a:r>
              <a:rPr lang="en-GB" sz="2600" dirty="0">
                <a:solidFill>
                  <a:schemeClr val="tx2"/>
                </a:solidFill>
              </a:rPr>
              <a:t> </a:t>
            </a:r>
            <a:r>
              <a:rPr lang="en-GB" sz="2600" b="1" dirty="0">
                <a:solidFill>
                  <a:schemeClr val="tx2"/>
                </a:solidFill>
              </a:rPr>
              <a:t>&amp; plan to </a:t>
            </a:r>
            <a:r>
              <a:rPr lang="en-GB" sz="2600" dirty="0">
                <a:solidFill>
                  <a:schemeClr val="tx2"/>
                </a:solidFill>
              </a:rPr>
              <a:t>innovate their BMs</a:t>
            </a:r>
          </a:p>
          <a:p>
            <a:r>
              <a:rPr lang="en-GB" sz="2600" dirty="0">
                <a:solidFill>
                  <a:schemeClr val="tx2"/>
                </a:solidFill>
              </a:rPr>
              <a:t>But BMI hinges on </a:t>
            </a:r>
            <a:r>
              <a:rPr lang="en-GB" sz="2600" b="1" dirty="0">
                <a:solidFill>
                  <a:schemeClr val="tx2"/>
                </a:solidFill>
              </a:rPr>
              <a:t>three limitations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Understanding user needs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Financial and human resource constraints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Digital &amp; technological capacity</a:t>
            </a:r>
          </a:p>
          <a:p>
            <a:pPr lvl="1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4A43-9F87-7830-3C65-14AAF766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5"/>
    </mc:Choice>
    <mc:Fallback xmlns="">
      <p:transition spd="slow" advTm="6254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B58D7D-9500-29BE-35F1-BEC279F3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Maturity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3F948C-FC4B-D2C0-9338-7D74253F3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1D49E-70C7-169B-253B-3639D83C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"/>
    </mc:Choice>
    <mc:Fallback xmlns="">
      <p:transition spd="slow" advTm="28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B1B95-C805-6081-FBA1-55DF5AF8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1243955"/>
            <a:ext cx="9136318" cy="4933008"/>
          </a:xfrm>
        </p:spPr>
        <p:txBody>
          <a:bodyPr/>
          <a:lstStyle/>
          <a:p>
            <a:r>
              <a:rPr lang="en-US" sz="3200" dirty="0"/>
              <a:t>Membership profile(s)</a:t>
            </a:r>
          </a:p>
          <a:p>
            <a:endParaRPr lang="en-US" sz="3200" dirty="0"/>
          </a:p>
          <a:p>
            <a:r>
              <a:rPr lang="en-US" sz="3200" dirty="0"/>
              <a:t>Current Business Models</a:t>
            </a:r>
          </a:p>
          <a:p>
            <a:endParaRPr lang="en-US" sz="3200" dirty="0"/>
          </a:p>
          <a:p>
            <a:r>
              <a:rPr lang="en-GB" sz="3200" dirty="0"/>
              <a:t>Future outlook</a:t>
            </a:r>
          </a:p>
          <a:p>
            <a:endParaRPr lang="en-GB" sz="3200" dirty="0"/>
          </a:p>
          <a:p>
            <a:r>
              <a:rPr lang="en-GB" sz="3200" dirty="0"/>
              <a:t>Digital Maturity</a:t>
            </a:r>
          </a:p>
          <a:p>
            <a:endParaRPr lang="en-GB" sz="3200" dirty="0"/>
          </a:p>
          <a:p>
            <a:r>
              <a:rPr lang="en-GB" sz="3200" dirty="0"/>
              <a:t>In conclusion</a:t>
            </a:r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66808-CC2A-B34D-BBC0-B3BCB6A3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 of contents: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037B7-BC18-673C-16C8-E84B614F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87"/>
    </mc:Choice>
    <mc:Fallback xmlns="">
      <p:transition spd="slow" advTm="6258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F54B9-D9AE-5DE4-2359-3CB3B53C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758" y="2918474"/>
            <a:ext cx="3240505" cy="102105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/>
              <a:t>Majority do not</a:t>
            </a:r>
            <a:r>
              <a:rPr lang="en-US" sz="2000"/>
              <a:t> use OSD or XML, but do use</a:t>
            </a:r>
            <a:r>
              <a:rPr lang="en-US" sz="2000" b="1"/>
              <a:t> other collaborative tools</a:t>
            </a:r>
            <a:endParaRPr lang="en-US" sz="20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545A1-4F09-3C43-B7BD-B39E001B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Tools used for drafting national Standards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B219A-4CEB-448D-92DE-E75D2BB6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6A6A77-1F75-3B5E-AEDE-8FAED5914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131" y="1037230"/>
            <a:ext cx="8562314" cy="50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0"/>
    </mc:Choice>
    <mc:Fallback xmlns="">
      <p:transition spd="slow" advTm="3607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DCFB7-A555-2A83-5F9D-E6A62BE3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Embedding technologies in business practices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E56B-2F1D-B047-1502-C7563B4F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F44E7-E32C-B209-C694-304F046C7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55" y="1233685"/>
            <a:ext cx="8404830" cy="47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3"/>
    </mc:Choice>
    <mc:Fallback xmlns="">
      <p:transition spd="slow" advTm="4189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35A738-8DEF-FFC5-B22C-A048DDDB2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" y="1987338"/>
            <a:ext cx="7710711" cy="42988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78054C-6160-7309-8A28-DC0A217A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571770"/>
            <a:ext cx="9136318" cy="767882"/>
          </a:xfrm>
        </p:spPr>
        <p:txBody>
          <a:bodyPr>
            <a:normAutofit fontScale="90000"/>
          </a:bodyPr>
          <a:lstStyle/>
          <a:p>
            <a:r>
              <a:rPr lang="en-US"/>
              <a:t>Current and future (ambition) level in relation to core standardization processes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13AE-76CA-3C63-1574-C4A66655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D2D34-FC8E-6245-07C3-4FDEB86FEEFA}"/>
              </a:ext>
            </a:extLst>
          </p:cNvPr>
          <p:cNvSpPr txBox="1"/>
          <p:nvPr/>
        </p:nvSpPr>
        <p:spPr>
          <a:xfrm>
            <a:off x="7890387" y="2278340"/>
            <a:ext cx="43016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Scale guide: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- Lack structure and automation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Basic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- Basic structure but lack automation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Intermediate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- Structured with basic automation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Advanced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- Well-structured with robust automation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Leader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- Well-structured with robust automation and experimenting with new technologies to improve (AI)</a:t>
            </a:r>
          </a:p>
        </p:txBody>
      </p:sp>
    </p:spTree>
    <p:extLst>
      <p:ext uri="{BB962C8B-B14F-4D97-AF65-F5344CB8AC3E}">
        <p14:creationId xmlns:p14="http://schemas.microsoft.com/office/powerpoint/2010/main" val="33542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6"/>
    </mc:Choice>
    <mc:Fallback xmlns="">
      <p:transition spd="slow" advTm="8933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78054C-6160-7309-8A28-DC0A217A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571770"/>
            <a:ext cx="9136318" cy="767882"/>
          </a:xfrm>
        </p:spPr>
        <p:txBody>
          <a:bodyPr>
            <a:normAutofit fontScale="90000"/>
          </a:bodyPr>
          <a:lstStyle/>
          <a:p>
            <a:r>
              <a:rPr lang="en-US"/>
              <a:t>Current and future (ambition) level in relation to core standardization processes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13AE-76CA-3C63-1574-C4A66655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18BEE-381C-8CFC-6A94-B8A397137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77" y="2537139"/>
            <a:ext cx="11385245" cy="27747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5B86F8-1630-B38C-D390-8578A76A9DCA}"/>
              </a:ext>
            </a:extLst>
          </p:cNvPr>
          <p:cNvSpPr txBox="1">
            <a:spLocks/>
          </p:cNvSpPr>
          <p:nvPr/>
        </p:nvSpPr>
        <p:spPr>
          <a:xfrm>
            <a:off x="7841019" y="2537139"/>
            <a:ext cx="385278" cy="178014"/>
          </a:xfrm>
          <a:prstGeom prst="rect">
            <a:avLst/>
          </a:prstGeom>
        </p:spPr>
        <p:txBody>
          <a:bodyPr/>
          <a:lstStyle>
            <a:lvl1pPr marL="447675" indent="-4476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1D13A5-140B-82BC-C0CB-E0B04CA7EC0F}"/>
              </a:ext>
            </a:extLst>
          </p:cNvPr>
          <p:cNvSpPr txBox="1">
            <a:spLocks/>
          </p:cNvSpPr>
          <p:nvPr/>
        </p:nvSpPr>
        <p:spPr>
          <a:xfrm>
            <a:off x="11384824" y="2479184"/>
            <a:ext cx="264117" cy="229530"/>
          </a:xfrm>
          <a:prstGeom prst="rect">
            <a:avLst/>
          </a:prstGeom>
        </p:spPr>
        <p:txBody>
          <a:bodyPr/>
          <a:lstStyle>
            <a:lvl1pPr marL="447675" indent="-4476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 3" panose="05040102010807070707" pitchFamily="18" charset="2"/>
              <a:buChar char="u"/>
              <a:defRPr sz="28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95350" indent="-438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rgbClr val="0043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557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 3" panose="05040102010807070707" pitchFamily="18" charset="2"/>
              <a:buChar char="u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u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78054C-6160-7309-8A28-DC0A217A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3" y="136525"/>
            <a:ext cx="9136318" cy="996421"/>
          </a:xfrm>
        </p:spPr>
        <p:txBody>
          <a:bodyPr>
            <a:normAutofit fontScale="90000"/>
          </a:bodyPr>
          <a:lstStyle/>
          <a:p>
            <a:r>
              <a:rPr lang="en-US"/>
              <a:t>Main factors that limit your target maturity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13AE-76CA-3C63-1574-C4A66655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70F8D4-ED53-913F-799F-A6E61A4C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358" y="990599"/>
            <a:ext cx="6851541" cy="54419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72C665-D501-3123-07A1-1A954D054752}"/>
              </a:ext>
            </a:extLst>
          </p:cNvPr>
          <p:cNvCxnSpPr>
            <a:cxnSpLocks/>
          </p:cNvCxnSpPr>
          <p:nvPr/>
        </p:nvCxnSpPr>
        <p:spPr>
          <a:xfrm flipH="1">
            <a:off x="2086714" y="1364149"/>
            <a:ext cx="381068" cy="22401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E8454F-3009-A239-E4D5-9C2FCF05A49E}"/>
              </a:ext>
            </a:extLst>
          </p:cNvPr>
          <p:cNvSpPr txBox="1"/>
          <p:nvPr/>
        </p:nvSpPr>
        <p:spPr>
          <a:xfrm>
            <a:off x="829684" y="1588168"/>
            <a:ext cx="178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CEN &amp; CENELEC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B8AFF9E-9480-EAD6-DA45-9CA90CBCA729}"/>
              </a:ext>
            </a:extLst>
          </p:cNvPr>
          <p:cNvCxnSpPr>
            <a:cxnSpLocks/>
          </p:cNvCxnSpPr>
          <p:nvPr/>
        </p:nvCxnSpPr>
        <p:spPr>
          <a:xfrm flipH="1">
            <a:off x="2025956" y="2979016"/>
            <a:ext cx="381068" cy="22401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2B85AD-EA1A-8062-CC38-23FAA3A98F14}"/>
              </a:ext>
            </a:extLst>
          </p:cNvPr>
          <p:cNvSpPr txBox="1"/>
          <p:nvPr/>
        </p:nvSpPr>
        <p:spPr>
          <a:xfrm>
            <a:off x="829684" y="3203035"/>
            <a:ext cx="178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ISO &amp; IEC</a:t>
            </a:r>
          </a:p>
        </p:txBody>
      </p:sp>
    </p:spTree>
    <p:extLst>
      <p:ext uri="{BB962C8B-B14F-4D97-AF65-F5344CB8AC3E}">
        <p14:creationId xmlns:p14="http://schemas.microsoft.com/office/powerpoint/2010/main" val="28022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78"/>
    </mc:Choice>
    <mc:Fallback xmlns="">
      <p:transition spd="slow" advTm="7597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62F8-33ED-EE66-98B8-8C455EF9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deep dive to insights: digital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EF52-4824-6D73-B5D1-D3196322D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Findings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(Very) high ambitions:</a:t>
            </a:r>
          </a:p>
          <a:p>
            <a:pPr marL="9525" indent="0">
              <a:spcBef>
                <a:spcPts val="500"/>
              </a:spcBef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Over 90% of the Membership wants to be either </a:t>
            </a:r>
          </a:p>
          <a:p>
            <a:pPr marL="449262" indent="-342900"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Advanced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- Well-structured with robust automation: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from 8 to 28 Advanced; OR</a:t>
            </a:r>
          </a:p>
          <a:p>
            <a:pPr marL="449262" indent="-342900"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Leader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- Well-structured with robust automation and experimenting with new technologies to improve (AI):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from 1 to 13 leaders in 5y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49262" indent="-342900"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(1 intermediate)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… but barriers in the way: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Vision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sense of direction and who does what</a:t>
            </a:r>
          </a:p>
          <a:p>
            <a:pPr indent="-438150">
              <a:spcBef>
                <a:spcPts val="500"/>
              </a:spcBef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Resource constraints: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financial and staff wise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438150">
              <a:spcBef>
                <a:spcPts val="500"/>
              </a:spcBef>
              <a:defRPr/>
            </a:pPr>
            <a:r>
              <a:rPr lang="en-GB" sz="1800" b="1"/>
              <a:t>Customer/market demand </a:t>
            </a:r>
            <a:r>
              <a:rPr lang="en-GB" sz="1800"/>
              <a:t>uncertain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7AAC-A101-CD1C-FE6F-04A468AAB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Insights</a:t>
            </a:r>
          </a:p>
          <a:p>
            <a:pPr marL="0" indent="0">
              <a:buNone/>
            </a:pPr>
            <a:r>
              <a:rPr lang="en-GB">
                <a:solidFill>
                  <a:schemeClr val="tx2"/>
                </a:solidFill>
              </a:rPr>
              <a:t>As for BMI: ambition = there</a:t>
            </a:r>
          </a:p>
          <a:p>
            <a:pPr marL="0" indent="0">
              <a:buNone/>
            </a:pPr>
            <a:endParaRPr lang="en-GB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tx2"/>
                </a:solidFill>
              </a:rPr>
              <a:t>But success will hinge on:</a:t>
            </a:r>
          </a:p>
          <a:p>
            <a:r>
              <a:rPr lang="en-GB">
                <a:solidFill>
                  <a:schemeClr val="tx2"/>
                </a:solidFill>
              </a:rPr>
              <a:t>Resources</a:t>
            </a:r>
          </a:p>
          <a:p>
            <a:r>
              <a:rPr lang="en-GB">
                <a:solidFill>
                  <a:schemeClr val="tx2"/>
                </a:solidFill>
              </a:rPr>
              <a:t>Vision</a:t>
            </a:r>
          </a:p>
          <a:p>
            <a:r>
              <a:rPr lang="en-GB">
                <a:solidFill>
                  <a:schemeClr val="tx2"/>
                </a:solidFill>
              </a:rPr>
              <a:t>Customer intimacy </a:t>
            </a:r>
          </a:p>
          <a:p>
            <a:endParaRPr lang="en-GB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2258E-C27A-7891-C77F-52CC70C6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4"/>
    </mc:Choice>
    <mc:Fallback xmlns="">
      <p:transition spd="slow" advTm="6076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87BA5E-2813-4713-2D16-2099E63A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33" y="1113327"/>
            <a:ext cx="9001351" cy="49330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Members still rely predominantly on </a:t>
            </a:r>
            <a:r>
              <a:rPr lang="en-US" sz="2400" b="1" dirty="0">
                <a:solidFill>
                  <a:schemeClr val="accent2"/>
                </a:solidFill>
              </a:rPr>
              <a:t>single sales </a:t>
            </a:r>
            <a:r>
              <a:rPr lang="en-US" sz="2400" dirty="0">
                <a:solidFill>
                  <a:schemeClr val="accent2"/>
                </a:solidFill>
              </a:rPr>
              <a:t>(and public funding)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Members </a:t>
            </a:r>
            <a:r>
              <a:rPr lang="en-US" sz="2400" i="1" dirty="0">
                <a:solidFill>
                  <a:schemeClr val="accent2"/>
                </a:solidFill>
              </a:rPr>
              <a:t>realize</a:t>
            </a:r>
            <a:r>
              <a:rPr lang="en-US" sz="2400" dirty="0">
                <a:solidFill>
                  <a:schemeClr val="accent2"/>
                </a:solidFill>
              </a:rPr>
              <a:t> they </a:t>
            </a:r>
            <a:r>
              <a:rPr lang="en-US" sz="2400" b="1" dirty="0">
                <a:solidFill>
                  <a:schemeClr val="accent2"/>
                </a:solidFill>
              </a:rPr>
              <a:t>need new business models </a:t>
            </a:r>
            <a:r>
              <a:rPr lang="en-US" sz="2400" dirty="0">
                <a:solidFill>
                  <a:schemeClr val="accent2"/>
                </a:solidFill>
              </a:rPr>
              <a:t>and </a:t>
            </a:r>
            <a:r>
              <a:rPr lang="en-US" sz="2400" b="1" i="1" dirty="0">
                <a:solidFill>
                  <a:schemeClr val="accent2"/>
                </a:solidFill>
              </a:rPr>
              <a:t>want</a:t>
            </a:r>
            <a:r>
              <a:rPr lang="en-US" sz="2400" b="1" dirty="0">
                <a:solidFill>
                  <a:schemeClr val="accent2"/>
                </a:solidFill>
              </a:rPr>
              <a:t> to change.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Members </a:t>
            </a:r>
            <a:r>
              <a:rPr lang="en-US" sz="2400" b="1" dirty="0">
                <a:solidFill>
                  <a:schemeClr val="accent2"/>
                </a:solidFill>
              </a:rPr>
              <a:t>need help </a:t>
            </a:r>
            <a:r>
              <a:rPr lang="en-US" sz="2400" dirty="0">
                <a:solidFill>
                  <a:schemeClr val="accent2"/>
                </a:solidFill>
              </a:rPr>
              <a:t>with</a:t>
            </a:r>
            <a:r>
              <a:rPr lang="en-US" sz="2400" dirty="0"/>
              <a:t>: </a:t>
            </a:r>
          </a:p>
          <a:p>
            <a:pPr marL="811212" lvl="2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Resources (Fin &amp; HR)</a:t>
            </a:r>
          </a:p>
          <a:p>
            <a:pPr marL="811212" lvl="2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Digital transformation &amp; Tech. innovation</a:t>
            </a:r>
          </a:p>
          <a:p>
            <a:pPr marL="811212" lvl="2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Direction – 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ransformation strategy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2400" dirty="0">
              <a:solidFill>
                <a:srgbClr val="004377"/>
              </a:solidFill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2400" dirty="0">
                <a:solidFill>
                  <a:srgbClr val="004377"/>
                </a:solidFill>
              </a:rPr>
              <a:t>Members </a:t>
            </a:r>
            <a:r>
              <a:rPr lang="en-US" sz="2400" b="1" dirty="0">
                <a:solidFill>
                  <a:schemeClr val="accent2"/>
                </a:solidFill>
              </a:rPr>
              <a:t>don’t know their customer</a:t>
            </a:r>
            <a:endParaRPr lang="en-US" sz="2400" b="1" dirty="0">
              <a:solidFill>
                <a:srgbClr val="004377"/>
              </a:solidFill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1611312" lvl="4" indent="0">
              <a:buNone/>
            </a:pPr>
            <a:r>
              <a:rPr lang="en-US" sz="2400" dirty="0"/>
              <a:t>		</a:t>
            </a:r>
          </a:p>
          <a:p>
            <a:pPr marL="1611312" lvl="4" indent="0">
              <a:buNone/>
            </a:pPr>
            <a:endParaRPr lang="en-GB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26A1697-813F-4813-4B13-6527CF6C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conclusion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A780-42EC-F97A-066E-86545AF2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6DC3BE3-6138-4957-FEB2-CDA06AE74EE3}"/>
              </a:ext>
            </a:extLst>
          </p:cNvPr>
          <p:cNvSpPr/>
          <p:nvPr/>
        </p:nvSpPr>
        <p:spPr>
          <a:xfrm>
            <a:off x="7699926" y="3118986"/>
            <a:ext cx="974690" cy="2927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D8815-849A-8909-676E-78B7CCD0B4A6}"/>
              </a:ext>
            </a:extLst>
          </p:cNvPr>
          <p:cNvSpPr txBox="1"/>
          <p:nvPr/>
        </p:nvSpPr>
        <p:spPr>
          <a:xfrm>
            <a:off x="8674616" y="4340497"/>
            <a:ext cx="333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4377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joint capacity </a:t>
            </a:r>
            <a:r>
              <a:rPr lang="en-US" dirty="0">
                <a:solidFill>
                  <a:srgbClr val="004377"/>
                </a:solidFill>
              </a:rPr>
              <a:t>to tackle these individual challenges as a community is present</a:t>
            </a:r>
            <a:endParaRPr lang="en-GB" dirty="0">
              <a:solidFill>
                <a:srgbClr val="004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59"/>
    </mc:Choice>
    <mc:Fallback xmlns="">
      <p:transition spd="slow" advTm="14365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7D617A-3519-85C5-0DE0-5F111218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F3926A-271B-6800-84C3-63F09ACE7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Contact: Brecht LEIN, </a:t>
            </a:r>
            <a:r>
              <a:rPr lang="en-US" dirty="0">
                <a:hlinkClick r:id="rId3"/>
              </a:rPr>
              <a:t>blein@cencenelec.eu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3551A-FB9C-84F4-CB07-0C1E272746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80788" y="6356350"/>
            <a:ext cx="811212" cy="365125"/>
          </a:xfrm>
        </p:spPr>
        <p:txBody>
          <a:bodyPr/>
          <a:lstStyle/>
          <a:p>
            <a:fld id="{1E0195ED-8849-425B-853E-36B7CC572174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5"/>
    </mc:Choice>
    <mc:Fallback xmlns="">
      <p:transition spd="slow" advTm="205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29FE72-C9C7-2E7F-65DB-B26E09951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41" y="0"/>
            <a:ext cx="15355077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A036-8FEB-FBDF-4918-FCAD389D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E327B9-085C-EAEA-A3F8-F28DCF0F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3" y="1244600"/>
            <a:ext cx="11607800" cy="49323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b="1" dirty="0"/>
              <a:t>98</a:t>
            </a:r>
            <a:r>
              <a:rPr lang="en-US" sz="6600" b="1" dirty="0">
                <a:solidFill>
                  <a:srgbClr val="004377"/>
                </a:solidFill>
              </a:rPr>
              <a:t>% Response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8157B-3F3A-A207-B25C-C06E1CBFAA17}"/>
              </a:ext>
            </a:extLst>
          </p:cNvPr>
          <p:cNvSpPr txBox="1"/>
          <p:nvPr/>
        </p:nvSpPr>
        <p:spPr>
          <a:xfrm>
            <a:off x="4004023" y="4646029"/>
            <a:ext cx="3995058" cy="799207"/>
          </a:xfrm>
          <a:prstGeom prst="roundRect">
            <a:avLst>
              <a:gd name="adj" fmla="val 7413"/>
            </a:avLst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9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9"/>
    </mc:Choice>
    <mc:Fallback xmlns="">
      <p:transition spd="slow" advTm="499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BD5BAE-D109-197E-92A3-DCC23AF2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profiles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CAC71D-3FE7-80CB-1F54-391205C98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Associations, statutes (public/private), staff and revenue sizes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F7E9-7012-5C09-4BE7-EAC42EF5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"/>
    </mc:Choice>
    <mc:Fallback xmlns="">
      <p:transition spd="slow" advTm="46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2A19-8CCB-3FE1-5F2C-FB254B38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sample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5319-3724-1270-C97C-9F68C4E4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D5B83-F088-C65C-7747-FADAFDFCC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8916" y="2383626"/>
            <a:ext cx="5100494" cy="272625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2011EC-E486-3964-3CA9-9D825C254AEA}"/>
              </a:ext>
            </a:extLst>
          </p:cNvPr>
          <p:cNvSpPr/>
          <p:nvPr/>
        </p:nvSpPr>
        <p:spPr>
          <a:xfrm>
            <a:off x="6772912" y="1224269"/>
            <a:ext cx="4576932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Organizations per Statute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E9F59A-0DDF-3A9E-821C-A19BA5279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9" y="2181507"/>
            <a:ext cx="5882242" cy="294606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8ADC9C-0A5B-9234-CFDC-1BADD4D1F3C8}"/>
              </a:ext>
            </a:extLst>
          </p:cNvPr>
          <p:cNvSpPr/>
          <p:nvPr/>
        </p:nvSpPr>
        <p:spPr>
          <a:xfrm>
            <a:off x="749860" y="1250534"/>
            <a:ext cx="4576932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Organizations per Association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FE952-E2C4-8BFC-34E6-6C45BE8462D6}"/>
              </a:ext>
            </a:extLst>
          </p:cNvPr>
          <p:cNvSpPr txBox="1"/>
          <p:nvPr/>
        </p:nvSpPr>
        <p:spPr>
          <a:xfrm>
            <a:off x="6660236" y="5812635"/>
            <a:ext cx="5172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1 to 5 scale defines the ownership structure of the organization, where 1 is completely public, 3 is balanced public-private, and 5 is completely private</a:t>
            </a:r>
          </a:p>
        </p:txBody>
      </p:sp>
    </p:spTree>
    <p:extLst>
      <p:ext uri="{BB962C8B-B14F-4D97-AF65-F5344CB8AC3E}">
        <p14:creationId xmlns:p14="http://schemas.microsoft.com/office/powerpoint/2010/main" val="23681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3"/>
    </mc:Choice>
    <mc:Fallback xmlns="">
      <p:transition spd="slow" advTm="373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2A19-8CCB-3FE1-5F2C-FB254B38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 by organization size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5319-3724-1270-C97C-9F68C4E4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D7FABC-1AB8-0D39-FC7F-B3DC8A0DC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79" y="1833491"/>
            <a:ext cx="6380639" cy="3916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A6E0C-6950-B85A-0314-F129B44E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674" y="2174271"/>
            <a:ext cx="3717443" cy="25806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7E14BF-FD4C-5AE6-AFA1-E32E7DB3301B}"/>
              </a:ext>
            </a:extLst>
          </p:cNvPr>
          <p:cNvSpPr/>
          <p:nvPr/>
        </p:nvSpPr>
        <p:spPr>
          <a:xfrm>
            <a:off x="469396" y="1108225"/>
            <a:ext cx="5556266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of Organizations by staff size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3"/>
    </mc:Choice>
    <mc:Fallback xmlns="">
      <p:transition spd="slow" advTm="292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C2A19-8CCB-3FE1-5F2C-FB254B38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Workforce trends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C2711B-324A-8D93-944A-6DC2AE93AD5C}"/>
              </a:ext>
            </a:extLst>
          </p:cNvPr>
          <p:cNvSpPr/>
          <p:nvPr/>
        </p:nvSpPr>
        <p:spPr>
          <a:xfrm>
            <a:off x="2781742" y="969184"/>
            <a:ext cx="4576932" cy="600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workforce by Association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3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200B2-1782-AB8A-E5B7-C7E6253A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02" y="1890355"/>
            <a:ext cx="7633536" cy="44659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B9DCD-0025-C58C-73D3-009B0371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0"/>
    </mc:Choice>
    <mc:Fallback xmlns="">
      <p:transition spd="slow" advTm="234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2F5D35-4BD5-3EBF-F116-99409EB0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Statutes per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B90C2-B2F2-8E75-CE9D-B04F0A07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195ED-8849-425B-853E-36B7CC57217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2A787E-C725-9E3F-DEB5-0721F539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868" y="1201919"/>
            <a:ext cx="8599990" cy="4517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87A544-EDF3-FEAD-FEDE-ED778002BFFA}"/>
              </a:ext>
            </a:extLst>
          </p:cNvPr>
          <p:cNvSpPr txBox="1"/>
          <p:nvPr/>
        </p:nvSpPr>
        <p:spPr>
          <a:xfrm>
            <a:off x="3509631" y="5953033"/>
            <a:ext cx="5172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4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1 to 5 scale defines the ownership structure of the organization, where 1 is completely public, 3 is balanced public-private, and 5 is completely private</a:t>
            </a:r>
          </a:p>
        </p:txBody>
      </p:sp>
    </p:spTree>
    <p:extLst>
      <p:ext uri="{BB962C8B-B14F-4D97-AF65-F5344CB8AC3E}">
        <p14:creationId xmlns:p14="http://schemas.microsoft.com/office/powerpoint/2010/main" val="23102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4"/>
    </mc:Choice>
    <mc:Fallback xmlns="">
      <p:transition spd="slow" advTm="2407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ificial_Intelligence_CEN-CLC_Template.pptx" id="{BAD6C32B-77DF-41BC-9550-D59FC1036327}" vid="{74CCC363-F70C-4CBD-A519-F424A23F3F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Artificial_Intelligence_CEN-CLC_Template</Template>
  <TotalTime>2997</TotalTime>
  <Words>1383</Words>
  <Application>Microsoft Office PowerPoint</Application>
  <PresentationFormat>Widescreen</PresentationFormat>
  <Paragraphs>267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Survey Results – deep dive: business model innovation &amp; digital maturity</vt:lpstr>
      <vt:lpstr>S2030 Survey 2025</vt:lpstr>
      <vt:lpstr>Table of contents:</vt:lpstr>
      <vt:lpstr>PowerPoint Presentation</vt:lpstr>
      <vt:lpstr>Membership profiles</vt:lpstr>
      <vt:lpstr>Response sample</vt:lpstr>
      <vt:lpstr>Membership by organization size</vt:lpstr>
      <vt:lpstr>Workforce trends</vt:lpstr>
      <vt:lpstr>Distribution of Statutes per Association</vt:lpstr>
      <vt:lpstr>Membership by revenue &amp; statutes </vt:lpstr>
      <vt:lpstr>From deep dive to insights: Membership</vt:lpstr>
      <vt:lpstr>Current Business Models</vt:lpstr>
      <vt:lpstr>Types of products and services currently offered</vt:lpstr>
      <vt:lpstr>Most advanced connectivity-level with a customer</vt:lpstr>
      <vt:lpstr>Current business models (% revenue)</vt:lpstr>
      <vt:lpstr>Current business models (% revenue)</vt:lpstr>
      <vt:lpstr>Relationship between size of organization and types of business models</vt:lpstr>
      <vt:lpstr>Current business models (% revenue)</vt:lpstr>
      <vt:lpstr>From deep dive to insights: BMs</vt:lpstr>
      <vt:lpstr>Future outlook</vt:lpstr>
      <vt:lpstr>Level of confidence in primary business model(s)</vt:lpstr>
      <vt:lpstr>PowerPoint Presentation</vt:lpstr>
      <vt:lpstr>Introducing new business models</vt:lpstr>
      <vt:lpstr>Members with no plans to introduce (a) new business model(s) in the next 5 years  </vt:lpstr>
      <vt:lpstr>Key challenges when implementing BMI </vt:lpstr>
      <vt:lpstr>Trends and perceived impact on business</vt:lpstr>
      <vt:lpstr>Level of preparedness to trends</vt:lpstr>
      <vt:lpstr>From deep dive to insights: outlook</vt:lpstr>
      <vt:lpstr>Digital Maturity</vt:lpstr>
      <vt:lpstr>Tools used for drafting national Standards</vt:lpstr>
      <vt:lpstr>Embedding technologies in business practices </vt:lpstr>
      <vt:lpstr>Current and future (ambition) level in relation to core standardization processes</vt:lpstr>
      <vt:lpstr>Current and future (ambition) level in relation to core standardization processes</vt:lpstr>
      <vt:lpstr>Main factors that limit your target maturity level</vt:lpstr>
      <vt:lpstr>From deep dive to insights: digital</vt:lpstr>
      <vt:lpstr>In 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Lein Brecht</dc:creator>
  <cp:lastModifiedBy>Lein Brecht</cp:lastModifiedBy>
  <cp:revision>18</cp:revision>
  <dcterms:created xsi:type="dcterms:W3CDTF">2025-07-09T08:20:25Z</dcterms:created>
  <dcterms:modified xsi:type="dcterms:W3CDTF">2025-07-15T15:11:38Z</dcterms:modified>
</cp:coreProperties>
</file>